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5" autoAdjust="0"/>
    <p:restoredTop sz="86400" autoAdjust="0"/>
  </p:normalViewPr>
  <p:slideViewPr>
    <p:cSldViewPr>
      <p:cViewPr>
        <p:scale>
          <a:sx n="120" d="100"/>
          <a:sy n="120" d="100"/>
        </p:scale>
        <p:origin x="-2232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hyhvVPe3lku3N2YpDhAVRw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hyhvVPe3lku3N2YpDhAVRw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TEMP\qByyhuL9tkiB-m-RcFVb6w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собственных (налоговых и неналоговых) доходов на </a:t>
            </a: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'Доходы бюджета'!$A$10:$A$80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ИМУЩЕСТВА, НАХОДЯЩЕГОСЯ В ГОСУДАРСТВЕННОЙ И МУНИЦИПАЛЬНОЙ СОБСТВЕННОСТИ</c:v>
                </c:pt>
                <c:pt idx="5">
                  <c:v>ПЛАТЕЖИ ПРИ ПОЛЬЗОВАНИИ ПРИРОДНЫМИ РЕСУРСАМИ</c:v>
                </c:pt>
                <c:pt idx="6">
                  <c:v>ДОХОДЫ ОТ ОКАЗАНИЯ ПЛАТНЫХ УСЛУГ (РАБОТ) И КОМПЕНСАЦИИ ЗАТРАТ ГОСУДАРСТВА</c:v>
                </c:pt>
                <c:pt idx="7">
                  <c:v>ДОХОДЫ ОТ ПРОДАЖИ МАТЕРИАЛЬНЫХ И НЕМАТЕРИАЛЬНЫХ АКТИВОВ</c:v>
                </c:pt>
                <c:pt idx="8">
                  <c:v>ШТРАФЫ, САНКЦИИ, ВОЗМЕЩЕНИЕ УЩЕРБА</c:v>
                </c:pt>
              </c:strCache>
            </c:strRef>
          </c:cat>
          <c:val>
            <c:numRef>
              <c:f>'Доходы бюджета'!$E$10:$E$80</c:f>
              <c:numCache>
                <c:formatCode>#,##0.00</c:formatCode>
                <c:ptCount val="9"/>
                <c:pt idx="0">
                  <c:v>163696000</c:v>
                </c:pt>
                <c:pt idx="1">
                  <c:v>11800000</c:v>
                </c:pt>
                <c:pt idx="2">
                  <c:v>13738000</c:v>
                </c:pt>
                <c:pt idx="3">
                  <c:v>3200000</c:v>
                </c:pt>
                <c:pt idx="4">
                  <c:v>37603000</c:v>
                </c:pt>
                <c:pt idx="5">
                  <c:v>1700000</c:v>
                </c:pt>
                <c:pt idx="6">
                  <c:v>146000</c:v>
                </c:pt>
                <c:pt idx="7">
                  <c:v>14250000</c:v>
                </c:pt>
                <c:pt idx="8">
                  <c:v>1800000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spPr>
    <a:gradFill>
      <a:gsLst>
        <a:gs pos="0">
          <a:srgbClr val="E6DCAC"/>
        </a:gs>
        <a:gs pos="12000">
          <a:srgbClr val="E6D78A"/>
        </a:gs>
        <a:gs pos="30000">
          <a:srgbClr val="C7AC4C"/>
        </a:gs>
        <a:gs pos="45000">
          <a:srgbClr val="E6D78A"/>
        </a:gs>
        <a:gs pos="77000">
          <a:srgbClr val="C7AC4C"/>
        </a:gs>
        <a:gs pos="100000">
          <a:srgbClr val="E6DCAC"/>
        </a:gs>
      </a:gsLst>
      <a:lin ang="5400000" scaled="0"/>
    </a:gra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 dirty="0"/>
              <a:t>Структура доходов бюджета Михайловского муниципального </a:t>
            </a:r>
            <a:r>
              <a:rPr lang="ru-RU" sz="3200" dirty="0" smtClean="0"/>
              <a:t>района</a:t>
            </a:r>
            <a:r>
              <a:rPr lang="en-US" sz="3200" dirty="0" smtClean="0"/>
              <a:t> </a:t>
            </a:r>
            <a:r>
              <a:rPr lang="ru-RU" sz="3200" dirty="0" smtClean="0"/>
              <a:t>на</a:t>
            </a:r>
            <a:r>
              <a:rPr lang="ru-RU" sz="3200" baseline="0" dirty="0" smtClean="0"/>
              <a:t> </a:t>
            </a:r>
            <a:r>
              <a:rPr lang="ru-RU" sz="3200" baseline="0" dirty="0" smtClean="0"/>
              <a:t>2020 </a:t>
            </a:r>
            <a:r>
              <a:rPr lang="ru-RU" sz="3200" baseline="0" dirty="0" smtClean="0"/>
              <a:t>год</a:t>
            </a:r>
            <a:endParaRPr lang="ru-RU" sz="32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'Доходы бюджета'!$A$133:$A$135</c:f>
              <c:strCache>
                <c:ptCount val="3"/>
                <c:pt idx="0">
                  <c:v>НАЛОГОВЫЕ 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'Доходы бюджета'!$B$133:$B$135</c:f>
              <c:numCache>
                <c:formatCode>_(* #,##0.00_);_(* \(#,##0.00\);_(* "-"??_);_(@_)</c:formatCode>
                <c:ptCount val="3"/>
                <c:pt idx="0">
                  <c:v>192434000</c:v>
                </c:pt>
                <c:pt idx="1">
                  <c:v>55499000</c:v>
                </c:pt>
                <c:pt idx="2" formatCode="#,##0.00">
                  <c:v>351006492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rgbClr val="03D4A8"/>
        </a:gs>
        <a:gs pos="25000">
          <a:srgbClr val="21D6E0"/>
        </a:gs>
        <a:gs pos="75000">
          <a:srgbClr val="0087E6"/>
        </a:gs>
        <a:gs pos="100000">
          <a:srgbClr val="005CBF"/>
        </a:gs>
      </a:gsLst>
      <a:path path="circle">
        <a:fillToRect l="100000" t="100000"/>
      </a:path>
      <a:tileRect r="-100000" b="-100000"/>
    </a:gra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Расходы бюджета Михайловского муниципального района на</a:t>
            </a:r>
            <a:r>
              <a:rPr lang="ru-RU" baseline="0" dirty="0"/>
              <a:t> </a:t>
            </a:r>
            <a:r>
              <a:rPr lang="ru-RU" baseline="0" dirty="0" smtClean="0"/>
              <a:t>2020 </a:t>
            </a:r>
            <a:r>
              <a:rPr lang="ru-RU" baseline="0" dirty="0"/>
              <a:t>год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391632796045755E-2"/>
          <c:y val="0.14283915413934165"/>
          <c:w val="0.58201526378513113"/>
          <c:h val="0.83867589223814587"/>
        </c:manualLayout>
      </c:layout>
      <c:pie3DChart>
        <c:varyColors val="1"/>
        <c:ser>
          <c:idx val="9"/>
          <c:order val="9"/>
          <c:explosion val="25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Расходы!$P$9:$P$202</c:f>
              <c:numCache>
                <c:formatCode>#,##0.00</c:formatCode>
                <c:ptCount val="11"/>
                <c:pt idx="0">
                  <c:v>71263601</c:v>
                </c:pt>
                <c:pt idx="1">
                  <c:v>1638700</c:v>
                </c:pt>
                <c:pt idx="2">
                  <c:v>12054281</c:v>
                </c:pt>
                <c:pt idx="3">
                  <c:v>7730722</c:v>
                </c:pt>
                <c:pt idx="4">
                  <c:v>453903788</c:v>
                </c:pt>
                <c:pt idx="5">
                  <c:v>23202400</c:v>
                </c:pt>
                <c:pt idx="6">
                  <c:v>5514000</c:v>
                </c:pt>
                <c:pt idx="7">
                  <c:v>122000</c:v>
                </c:pt>
                <c:pt idx="8">
                  <c:v>2000000</c:v>
                </c:pt>
                <c:pt idx="9">
                  <c:v>300000</c:v>
                </c:pt>
                <c:pt idx="10">
                  <c:v>21210000</c:v>
                </c:pt>
              </c:numCache>
            </c:numRef>
          </c:val>
        </c:ser>
        <c:ser>
          <c:idx val="8"/>
          <c:order val="8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Расходы!$O$9:$O$202</c:f>
            </c:numRef>
          </c:val>
        </c:ser>
        <c:ser>
          <c:idx val="7"/>
          <c:order val="7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Расходы!$N$9:$N$202</c:f>
            </c:numRef>
          </c:val>
        </c:ser>
        <c:ser>
          <c:idx val="6"/>
          <c:order val="6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Расходы!$M$9:$M$202</c:f>
            </c:numRef>
          </c:val>
        </c:ser>
        <c:ser>
          <c:idx val="5"/>
          <c:order val="5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Расходы!$L$9:$L$202</c:f>
            </c:numRef>
          </c:val>
        </c:ser>
        <c:ser>
          <c:idx val="4"/>
          <c:order val="4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Расходы!$K$9:$K$202</c:f>
            </c:numRef>
          </c:val>
        </c:ser>
        <c:ser>
          <c:idx val="3"/>
          <c:order val="3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Расходы!$J$9:$J$202</c:f>
            </c:numRef>
          </c:val>
        </c:ser>
        <c:ser>
          <c:idx val="2"/>
          <c:order val="2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Расходы!$I$9:$I$202</c:f>
            </c:numRef>
          </c:val>
        </c:ser>
        <c:ser>
          <c:idx val="1"/>
          <c:order val="1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Расходы!$H$9:$H$202</c:f>
            </c:numRef>
          </c:val>
        </c:ser>
        <c:ser>
          <c:idx val="0"/>
          <c:order val="0"/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Расходы!$A$9:$F$202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Расходы!$G$9:$G$202</c:f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pattFill prst="narHorz">
      <a:fgClr>
        <a:srgbClr val="FFFF00"/>
      </a:fgClr>
      <a:bgClr>
        <a:schemeClr val="accent2">
          <a:lumMod val="40000"/>
          <a:lumOff val="60000"/>
        </a:schemeClr>
      </a:bgClr>
    </a:pattFill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CA5-61E5-4476-ADFF-B7BECE68471F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F912CA5-61E5-4476-ADFF-B7BECE68471F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C55529-7B8B-45B3-99C0-5AFBED61FF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56689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060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186257"/>
              </p:ext>
            </p:extLst>
          </p:nvPr>
        </p:nvGraphicFramePr>
        <p:xfrm>
          <a:off x="395536" y="1988840"/>
          <a:ext cx="8280920" cy="45572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26233"/>
                <a:gridCol w="1250231"/>
                <a:gridCol w="1103034"/>
                <a:gridCol w="985198"/>
                <a:gridCol w="1008112"/>
                <a:gridCol w="1008112"/>
              </a:tblGrid>
              <a:tr h="5466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налога (сбора)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 2019 г.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бюджета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1616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</a:tr>
              <a:tr h="35223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9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662 519,00</a:t>
                      </a:r>
                      <a:endParaRPr lang="ru-RU" sz="9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63,85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423 026,00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431 801,00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441 870,00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17956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ПРИБЫЛЬ, ДОХОДЫ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569 109,60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59,82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340 450,00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354 070,00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368 230,00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</a:tr>
              <a:tr h="53870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algn="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16 224,02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100,41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16 290,00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17266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10 862,43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91,72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9 963,00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4 278,00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2 177,00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</a:tr>
              <a:tr h="20719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endParaRPr lang="ru-RU" sz="9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4 347,55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89,02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3 870,00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3 910,00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69755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49 067,73  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90,77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44 538,00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44 528,00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44 348,00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36604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ПРИ ПОЛЬЗОВАНИИ ПРИРОДНЫМИ РЕСУРСАМИ 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1 455,82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160,80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2 341,00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2 341,00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2 341,00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37677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(РАБОТ) И КОМПЕНСАЦИИ ЗАТРАТ ГОСУДАРСТВА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178,75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41,40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 </a:t>
                      </a:r>
                      <a:endParaRPr lang="ru-RU" sz="9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 fontAlgn="t"/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</a:t>
                      </a:r>
                      <a:endParaRPr lang="ru-RU" sz="9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8 300,19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36,14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23030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9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9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2  973,00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84,09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  <a:tr h="18647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НЕНАЛОГОВЫЕ ДОХОДЫ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0,00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lang="ru-RU" sz="900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     </a:t>
                      </a:r>
                      <a:endParaRPr lang="ru-RU" sz="9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91" marR="6291" marT="6291" marB="0" anchor="ctr"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Поступление собственных доходов в бюджет Михайловского муниципального района (тыс. руб.)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54054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2288983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793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5954336"/>
              </p:ext>
            </p:extLst>
          </p:nvPr>
        </p:nvGraphicFramePr>
        <p:xfrm>
          <a:off x="-36512" y="0"/>
          <a:ext cx="918051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1123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476672"/>
            <a:ext cx="6417734" cy="939801"/>
          </a:xfrm>
        </p:spPr>
        <p:txBody>
          <a:bodyPr/>
          <a:lstStyle/>
          <a:p>
            <a:r>
              <a:rPr lang="ru-RU" dirty="0" smtClean="0"/>
              <a:t>Расходы на 2019-2022 годы в разрезе  отраслевой структуры  (тыс. руб.)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063377"/>
              </p:ext>
            </p:extLst>
          </p:nvPr>
        </p:nvGraphicFramePr>
        <p:xfrm>
          <a:off x="251519" y="1703388"/>
          <a:ext cx="8640960" cy="50379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1034"/>
                <a:gridCol w="1037909"/>
                <a:gridCol w="1065222"/>
                <a:gridCol w="819401"/>
                <a:gridCol w="747394"/>
              </a:tblGrid>
              <a:tr h="409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Наименование показателя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Исполнение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2019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План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2020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План на 2021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План на 2022 </a:t>
                      </a:r>
                      <a:r>
                        <a:rPr lang="ru-RU" sz="1000" b="1" u="none" strike="noStrike" dirty="0">
                          <a:effectLst/>
                        </a:rPr>
                        <a:t>год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ОБЩЕГОСУДАРСТВЕННЫЕ ВОПРОСЫ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114 166,11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115 653,55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 108 744,74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116 996,03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152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НАЦИОНАЛЬНАЯ ОБОРОНА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1 </a:t>
                      </a:r>
                      <a:r>
                        <a:rPr lang="ru-RU" sz="1000" b="1" u="none" strike="noStrike" dirty="0" smtClean="0">
                          <a:effectLst/>
                        </a:rPr>
                        <a:t>943,63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2 211,96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2 236,36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2 319,32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406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40,54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560,00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560,00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560,00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НАЦИОНАЛЬНАЯ ЭКОНОМИКА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67 811,91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85 153,98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27 843,54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28 843,54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562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89 644,76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107 278,84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18 889,11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25 340,71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 dirty="0">
                          <a:effectLst/>
                        </a:rPr>
                        <a:t>ОБРАЗОВАНИЕ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727 407,19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657 258,22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638 278,41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633 628,11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693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КУЛЬТУРА И КИНЕМАТОГРАФИЯ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70 244,70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26 133,66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25 634,59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25 634,59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398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СОЦИАЛЬНАЯ ПОЛИТИКА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23 677,80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66 367,59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66 670,53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67 931,33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562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ФИЗИЧЕСКАЯ КУЛЬТУРА И СПОРТ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7 765,04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47 253,00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230,00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3 555,62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2562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СРЕДСТВА МАССОВОЙ ИНФОРМАЦИИ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2 </a:t>
                      </a:r>
                      <a:r>
                        <a:rPr lang="ru-RU" sz="1000" b="1" u="none" strike="noStrike" dirty="0" smtClean="0">
                          <a:effectLst/>
                        </a:rPr>
                        <a:t>880,00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4 145,29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4 145,29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4 145,29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4304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ОБСЛУЖИВАНИЕ ГОСУДАРСТВЕННОГО И МУНИЦИПАЛЬНОГО ДОЛГА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0,00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100,00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  <a:tr h="6558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u="none" strike="noStrike">
                          <a:effectLst/>
                        </a:rPr>
                        <a:t>МЕЖБЮДЖЕТНЫЕ ТРАНСФЕРТЫ БЮДЖЕТАМ СУБЪЕКТОВ РОССИЙСКОЙ ФЕДЕРАЦИИ И МУНИЦИПАЛЬНЫХ ОБРАЗОВАНИЙ ОБЩЕГО ХАРАКТЕРА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020" marR="7020" marT="70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>
                          <a:effectLst/>
                        </a:rPr>
                        <a:t> </a:t>
                      </a:r>
                      <a:r>
                        <a:rPr lang="ru-RU" sz="1000" b="1" u="none" strike="noStrike" dirty="0" smtClean="0">
                          <a:effectLst/>
                        </a:rPr>
                        <a:t>21 210,00   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29 457,75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29 457,75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u="none" strike="noStrike" dirty="0" smtClean="0">
                          <a:effectLst/>
                        </a:rPr>
                        <a:t>28 656,15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020" marR="7020" marT="70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205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59632" y="764704"/>
            <a:ext cx="6417734" cy="93980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ОСНОВНЫЕ ХАРАКТЕРИСТИКИ РАЙОННОГО БЮДЖЕТА , ОТРАЖЕННЫЕ В ПРОЕКТЕ РЕШЕНИЯ ДУМЫ МИХАЙЛОВСКОГО МУНИЦИПАЛЬНОГО РАЙОНА" О РАЙОННОМ БЮДЖЕТЕ НА </a:t>
            </a:r>
            <a:r>
              <a:rPr lang="ru-RU" dirty="0" smtClean="0"/>
              <a:t>2020 </a:t>
            </a:r>
            <a:r>
              <a:rPr lang="ru-RU" dirty="0"/>
              <a:t>ГОД И ПЛАНОВЫЙ ПЕРИОД  </a:t>
            </a:r>
            <a:r>
              <a:rPr lang="ru-RU" dirty="0" smtClean="0"/>
              <a:t>2021-2022 </a:t>
            </a:r>
            <a:r>
              <a:rPr lang="ru-RU" dirty="0"/>
              <a:t>ГОДОВ"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71622"/>
              </p:ext>
            </p:extLst>
          </p:nvPr>
        </p:nvGraphicFramePr>
        <p:xfrm>
          <a:off x="827584" y="1700808"/>
          <a:ext cx="7623376" cy="4084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517"/>
                <a:gridCol w="400082"/>
                <a:gridCol w="2516878"/>
                <a:gridCol w="1314027"/>
                <a:gridCol w="1368152"/>
                <a:gridCol w="936104"/>
                <a:gridCol w="127937"/>
                <a:gridCol w="654679"/>
              </a:tblGrid>
              <a:tr h="232248">
                <a:tc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208" marR="7208" marT="7208" marB="0"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7208" marR="7208" marT="720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u="none" strike="noStrike" dirty="0">
                          <a:effectLst/>
                        </a:rPr>
                        <a:t>тыс</a:t>
                      </a:r>
                      <a:r>
                        <a:rPr lang="ru-RU" sz="1000" u="none" strike="noStrike" dirty="0" smtClean="0">
                          <a:effectLst/>
                        </a:rPr>
                        <a:t>. руб</a:t>
                      </a:r>
                      <a:r>
                        <a:rPr lang="ru-RU" sz="1000" u="none" strike="noStrike" dirty="0">
                          <a:effectLst/>
                        </a:rPr>
                        <a:t>.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</a:tr>
              <a:tr h="943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Наименование показателей</a:t>
                      </a:r>
                      <a:br>
                        <a:rPr lang="ru-RU" sz="1000" u="none" strike="noStrike">
                          <a:effectLst/>
                        </a:rPr>
                      </a:b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Проект районного бюджета на </a:t>
                      </a:r>
                      <a:r>
                        <a:rPr lang="ru-RU" sz="1000" u="none" strike="noStrike" dirty="0" smtClean="0">
                          <a:effectLst/>
                        </a:rPr>
                        <a:t>2020 </a:t>
                      </a:r>
                      <a:r>
                        <a:rPr lang="ru-RU" sz="1000" u="none" strike="noStrike" dirty="0">
                          <a:effectLst/>
                        </a:rPr>
                        <a:t>год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Плановый период </a:t>
                      </a:r>
                      <a:r>
                        <a:rPr lang="ru-RU" sz="1000" u="none" strike="noStrike" dirty="0" smtClean="0">
                          <a:effectLst/>
                        </a:rPr>
                        <a:t>2021-2022 </a:t>
                      </a:r>
                      <a:r>
                        <a:rPr lang="ru-RU" sz="1000" u="none" strike="noStrike" dirty="0">
                          <a:effectLst/>
                        </a:rPr>
                        <a:t>годов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2021 </a:t>
                      </a:r>
                      <a:r>
                        <a:rPr lang="ru-RU" sz="1000" u="none" strike="noStrike" dirty="0">
                          <a:effectLst/>
                        </a:rPr>
                        <a:t>год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2022 </a:t>
                      </a:r>
                      <a:r>
                        <a:rPr lang="ru-RU" sz="1000" u="none" strike="noStrike" dirty="0">
                          <a:effectLst/>
                        </a:rPr>
                        <a:t>год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25442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ДОХОДЫ</a:t>
                      </a:r>
                      <a:endParaRPr lang="ru-RU" sz="11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СОБСТВЕННЫЕ ДОХОДЫ - ВСЕГО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423 026,000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431 801,000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441 870,000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367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БЕЗВОЗМЕЗДНЫЕ ПОСТУПЛЕНИЯ - ВСЕГО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714 047,833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486 489,317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491 340,690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3671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в т.ч. 1. Субвенции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481 886,718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481 618,432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483 234,594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528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ДОХОДЫ - ВСЕГО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1 137  073,833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918 290,317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smtClean="0">
                          <a:effectLst/>
                        </a:rPr>
                        <a:t>933 210,690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232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РАСХОДЫ</a:t>
                      </a:r>
                      <a:endParaRPr lang="ru-RU" sz="11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248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208" marR="7208" marT="7208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ВСЕГО РАСХОДОВ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1 141 573,833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922</a:t>
                      </a:r>
                      <a:r>
                        <a:rPr lang="ru-RU" sz="900" u="none" strike="noStrike" baseline="0" dirty="0" smtClean="0">
                          <a:effectLst/>
                        </a:rPr>
                        <a:t> 790</a:t>
                      </a:r>
                      <a:r>
                        <a:rPr lang="ru-RU" sz="900" u="none" strike="noStrike" dirty="0" smtClean="0">
                          <a:effectLst/>
                        </a:rPr>
                        <a:t>,317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937 710,690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  <a:tr h="232248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208" marR="7208" marT="7208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 dirty="0">
                          <a:effectLst/>
                        </a:rPr>
                        <a:t>Дефицит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-4 500,000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 smtClean="0">
                          <a:effectLst/>
                        </a:rPr>
                        <a:t>-4 500,000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smtClean="0">
                          <a:effectLst/>
                        </a:rPr>
                        <a:t>-4 500,000</a:t>
                      </a:r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7208" marR="7208" marT="720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100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2442</TotalTime>
  <Words>535</Words>
  <Application>Microsoft Office PowerPoint</Application>
  <PresentationFormat>Экран (4:3)</PresentationFormat>
  <Paragraphs>194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Презентация PowerPoint</vt:lpstr>
      <vt:lpstr>Поступление собственных доходов в бюджет Михайловского муниципального района (тыс. руб.)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TaranenkoIU</cp:lastModifiedBy>
  <cp:revision>48</cp:revision>
  <dcterms:created xsi:type="dcterms:W3CDTF">2018-04-12T00:03:36Z</dcterms:created>
  <dcterms:modified xsi:type="dcterms:W3CDTF">2020-03-13T03:57:28Z</dcterms:modified>
</cp:coreProperties>
</file>